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9" r:id="rId2"/>
    <p:sldId id="284" r:id="rId3"/>
    <p:sldId id="281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82" r:id="rId12"/>
    <p:sldId id="265" r:id="rId13"/>
    <p:sldId id="266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3" r:id="rId22"/>
    <p:sldId id="278" r:id="rId23"/>
    <p:sldId id="280" r:id="rId24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9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BD96E35-A295-4A32-ACE3-822D34D17FAA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B977-4852-4DF5-B4BC-86A97F1CEA9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178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6E35-A295-4A32-ACE3-822D34D17FAA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B977-4852-4DF5-B4BC-86A97F1CEA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659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6E35-A295-4A32-ACE3-822D34D17FAA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B977-4852-4DF5-B4BC-86A97F1CEA97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215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6E35-A295-4A32-ACE3-822D34D17FAA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B977-4852-4DF5-B4BC-86A97F1CEA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6483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6E35-A295-4A32-ACE3-822D34D17FAA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B977-4852-4DF5-B4BC-86A97F1CEA9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7115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6E35-A295-4A32-ACE3-822D34D17FAA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B977-4852-4DF5-B4BC-86A97F1CEA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877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6E35-A295-4A32-ACE3-822D34D17FAA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B977-4852-4DF5-B4BC-86A97F1CEA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3751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6E35-A295-4A32-ACE3-822D34D17FAA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B977-4852-4DF5-B4BC-86A97F1CEA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505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6E35-A295-4A32-ACE3-822D34D17FAA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B977-4852-4DF5-B4BC-86A97F1CEA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143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6E35-A295-4A32-ACE3-822D34D17FAA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B977-4852-4DF5-B4BC-86A97F1CEA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044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6E35-A295-4A32-ACE3-822D34D17FAA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B977-4852-4DF5-B4BC-86A97F1CEA97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514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BD96E35-A295-4A32-ACE3-822D34D17FAA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E98B977-4852-4DF5-B4BC-86A97F1CEA97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98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serh.ma.gov.br/governador-entrega-centro-especializado-em-reabilitacao-na-cidade-operaria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8EF7837-CCEB-4A7D-B528-0B0596B85C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Fundamentos teóricos e modelos</a:t>
            </a:r>
            <a:br>
              <a:rPr lang="pt-BR" dirty="0"/>
            </a:br>
            <a:r>
              <a:rPr lang="pt-BR" dirty="0"/>
              <a:t>conceituais para a prática da reabilitação</a:t>
            </a:r>
            <a:br>
              <a:rPr lang="pt-BR" dirty="0"/>
            </a:br>
            <a:r>
              <a:rPr lang="pt-BR" dirty="0"/>
              <a:t>neuropsicológica interdisciplinar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78E85666-D0D7-4070-B7E6-DFB09B3186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Narjara Pedrosa</a:t>
            </a:r>
          </a:p>
          <a:p>
            <a:r>
              <a:rPr lang="pt-BR" dirty="0"/>
              <a:t>Psicóloga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0056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Desenho de personagem de desenhos animados com texto preto sobre fundo branco&#10;&#10;Descrição gerada automaticamente com confiança média">
            <a:extLst>
              <a:ext uri="{FF2B5EF4-FFF2-40B4-BE49-F238E27FC236}">
                <a16:creationId xmlns:a16="http://schemas.microsoft.com/office/drawing/2014/main" id="{4D9CFD13-5286-49AF-9991-8E91CAE3F7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625" y="4956810"/>
            <a:ext cx="3381375" cy="135255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F465FE8-3D76-4376-9875-D2BA344C9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II Etapa do modelo compreensivo de RC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BC694E-BF25-46F2-AEE2-3DB47469A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319" y="1609725"/>
            <a:ext cx="11133795" cy="40233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Diversos modelos teóricos serão utilizados com a finalidade de identificar e explicar o impacto do dano cerebral nos diversos aspectos da vida do paciente.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A finalidade é obter informação sobre o desempenho do paciente em diversos aspectos; físico, </a:t>
            </a:r>
            <a:r>
              <a:rPr lang="pt-BR" sz="2800" dirty="0" err="1"/>
              <a:t>cognitivo,comportamental</a:t>
            </a:r>
            <a:r>
              <a:rPr lang="pt-BR" sz="2800" dirty="0"/>
              <a:t>, emocional, social, etc. </a:t>
            </a:r>
          </a:p>
        </p:txBody>
      </p:sp>
    </p:spTree>
    <p:extLst>
      <p:ext uri="{BB962C8B-B14F-4D97-AF65-F5344CB8AC3E}">
        <p14:creationId xmlns:p14="http://schemas.microsoft.com/office/powerpoint/2010/main" val="1243983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4C54C5-02D8-480E-8D25-EB261538F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941F4A-23A4-4180-BB28-17A918943F8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2800" dirty="0"/>
              <a:t>Os resultados devem permitir a construção do perfil dos pontos fortes e fracos do paciente, assim como determinar o impacto dos problemas em sua vida cotidiana, os quais serão abordados na intervenção.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4738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3EA20E-31A4-4834-A1D8-C9ECE8FD6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 de avaliação Neuropsicológica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A04E9C-EC63-4348-9914-920063417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69143"/>
            <a:ext cx="10143744" cy="4760686"/>
          </a:xfrm>
        </p:spPr>
        <p:txBody>
          <a:bodyPr>
            <a:noAutofit/>
          </a:bodyPr>
          <a:lstStyle/>
          <a:p>
            <a:pPr algn="just"/>
            <a:r>
              <a:rPr lang="pt-BR" sz="2400" dirty="0"/>
              <a:t>A neuropsicologia clínica é relevante para a compreensão dos efeitos das lesões neurológicas e suas expressões comportamentais, notória pela utilização de testes cognitivos e aplicação de métodos da psicologia cognitiva e experimental.</a:t>
            </a:r>
          </a:p>
          <a:p>
            <a:pPr algn="just"/>
            <a:r>
              <a:rPr lang="pt-BR" sz="2400" dirty="0"/>
              <a:t>Wilson e </a:t>
            </a:r>
            <a:r>
              <a:rPr lang="pt-BR" sz="2400" dirty="0" err="1"/>
              <a:t>Gracey</a:t>
            </a:r>
            <a:r>
              <a:rPr lang="pt-BR" sz="2400" dirty="0"/>
              <a:t> (2009) manifestam que a avaliação neuropsicológica pode seguir diversas abordagens, as mais conhecidas são: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400" dirty="0"/>
              <a:t>a abordagem psicométrica, com base na análise estatística;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400" dirty="0"/>
              <a:t>a abordagem </a:t>
            </a:r>
            <a:r>
              <a:rPr lang="pt-BR" sz="2400" dirty="0" err="1"/>
              <a:t>localizacionista</a:t>
            </a:r>
            <a:r>
              <a:rPr lang="pt-BR" sz="2400" dirty="0"/>
              <a:t>, que tentam examinar quais estruturas cerebrais são danificadas e quais estão intactas;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400" dirty="0"/>
              <a:t>a abordagem ecologicamente válida, onde são feitas tentativas para entender a deficiência na vida real do sujeito.</a:t>
            </a:r>
          </a:p>
        </p:txBody>
      </p:sp>
    </p:spTree>
    <p:extLst>
      <p:ext uri="{BB962C8B-B14F-4D97-AF65-F5344CB8AC3E}">
        <p14:creationId xmlns:p14="http://schemas.microsoft.com/office/powerpoint/2010/main" val="3332677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pessoa, raquete, mulher, segurando&#10;&#10;Descrição gerada automaticamente">
            <a:extLst>
              <a:ext uri="{FF2B5EF4-FFF2-40B4-BE49-F238E27FC236}">
                <a16:creationId xmlns:a16="http://schemas.microsoft.com/office/drawing/2014/main" id="{17B0B719-E028-4E86-9BAD-A7B6D6BB1F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885" y="4584201"/>
            <a:ext cx="2143125" cy="214312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422A486-7EFE-4238-8EE2-6A6F39D18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32C820-8654-4611-9146-4F69BFC7A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1034882" cy="402336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pt-BR" sz="2800" dirty="0"/>
              <a:t>impossível estabelecer um protocolo padronizado para programas de reabilitação, uma vez que a seleção de testes não só é determinada pela sensibilidade do instrumento (para a detecção de lesões cerebrais), mas também pela característica das queixas e pelas condições atuais do paciente, sendo assim, situações de fadiga, ansiedade ou choro de parte do paciente, podem inviabilizar a aplicação de baterias amplas.</a:t>
            </a:r>
          </a:p>
        </p:txBody>
      </p:sp>
    </p:spTree>
    <p:extLst>
      <p:ext uri="{BB962C8B-B14F-4D97-AF65-F5344CB8AC3E}">
        <p14:creationId xmlns:p14="http://schemas.microsoft.com/office/powerpoint/2010/main" val="4294630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57C466-2F90-4FE2-82DF-A2E45DC31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Etapa do Modelo Compreensivo RD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67D489-D2A5-42FA-A5E9-C6EAC1FBE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805015" cy="4023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800" dirty="0"/>
              <a:t>A intervenção: uma vez que os problemas são identificados e os modelos utilizados para desenvolver um conjunto de hipóteses sobre o problema, precisamos integrar a informação</a:t>
            </a:r>
          </a:p>
        </p:txBody>
      </p:sp>
    </p:spTree>
    <p:extLst>
      <p:ext uri="{BB962C8B-B14F-4D97-AF65-F5344CB8AC3E}">
        <p14:creationId xmlns:p14="http://schemas.microsoft.com/office/powerpoint/2010/main" val="1950160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52E042-6F0A-4F38-A92B-A39CA6EC0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Negociação de metas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E2DA83-944D-42A1-8415-7E023B721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49424"/>
            <a:ext cx="9720073" cy="402336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BR" sz="2800" dirty="0"/>
              <a:t>Equipe, paciente e família devem estar envolvidos no “processo de negociação de metas”, as quais precisam ser possíveis e adequadas, entendendo que serão priorizadas atividades que permitam a melhora cognitiva para o desempenho funcional do paciente, com vistas à reinserção e participação no contexto familiar e social.</a:t>
            </a:r>
          </a:p>
        </p:txBody>
      </p:sp>
    </p:spTree>
    <p:extLst>
      <p:ext uri="{BB962C8B-B14F-4D97-AF65-F5344CB8AC3E}">
        <p14:creationId xmlns:p14="http://schemas.microsoft.com/office/powerpoint/2010/main" val="1759163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1A446E-ACCC-4A5A-AA58-F59F4175F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Negociação de metas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7C0CE8-C4B3-4C3A-8FB3-491278069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800" dirty="0"/>
              <a:t> S (</a:t>
            </a:r>
            <a:r>
              <a:rPr lang="pt-BR" sz="2800" dirty="0" err="1"/>
              <a:t>specific</a:t>
            </a:r>
            <a:r>
              <a:rPr lang="pt-BR" sz="2800" dirty="0"/>
              <a:t>) específico;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800" dirty="0"/>
              <a:t>M (</a:t>
            </a:r>
            <a:r>
              <a:rPr lang="pt-BR" sz="2800" dirty="0" err="1"/>
              <a:t>measurable</a:t>
            </a:r>
            <a:r>
              <a:rPr lang="pt-BR" sz="2800" dirty="0"/>
              <a:t>) mensurável;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800" dirty="0"/>
              <a:t>A (</a:t>
            </a:r>
            <a:r>
              <a:rPr lang="pt-BR" sz="2800" dirty="0" err="1"/>
              <a:t>achievable</a:t>
            </a:r>
            <a:r>
              <a:rPr lang="pt-BR" sz="2800" dirty="0"/>
              <a:t>) alcançável;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800" dirty="0"/>
              <a:t>R (</a:t>
            </a:r>
            <a:r>
              <a:rPr lang="pt-BR" sz="2800" dirty="0" err="1"/>
              <a:t>realistic</a:t>
            </a:r>
            <a:r>
              <a:rPr lang="pt-BR" sz="2800" dirty="0"/>
              <a:t>, </a:t>
            </a:r>
            <a:r>
              <a:rPr lang="pt-BR" sz="2800" dirty="0" err="1"/>
              <a:t>relevant</a:t>
            </a:r>
            <a:r>
              <a:rPr lang="pt-BR" sz="2800" dirty="0"/>
              <a:t>) realista e relevante;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800" dirty="0"/>
              <a:t>T (</a:t>
            </a:r>
            <a:r>
              <a:rPr lang="pt-BR" sz="2800" dirty="0" err="1"/>
              <a:t>timely</a:t>
            </a:r>
            <a:r>
              <a:rPr lang="pt-BR" sz="2800" dirty="0"/>
              <a:t>) com prazo definido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800" dirty="0"/>
              <a:t>E (</a:t>
            </a:r>
            <a:r>
              <a:rPr lang="pt-BR" sz="2800" dirty="0" err="1"/>
              <a:t>evaluation</a:t>
            </a:r>
            <a:r>
              <a:rPr lang="pt-BR" sz="2800" dirty="0"/>
              <a:t>) avaliável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800" dirty="0"/>
              <a:t> R (review) que se consiga revisar a fim de reformular.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800" dirty="0"/>
              <a:t>SMARTER, que em inglês significa ainda mais inteligente.</a:t>
            </a:r>
          </a:p>
        </p:txBody>
      </p:sp>
    </p:spTree>
    <p:extLst>
      <p:ext uri="{BB962C8B-B14F-4D97-AF65-F5344CB8AC3E}">
        <p14:creationId xmlns:p14="http://schemas.microsoft.com/office/powerpoint/2010/main" val="27097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41BA7A-D79E-4EE3-A9A5-EF0953111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Onde focar a intervenção deficiências, incapacidades ou desvantagens?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6F589B0-1190-46E2-89BB-451C47B4A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4127" y="2179636"/>
            <a:ext cx="9720071" cy="1358180"/>
          </a:xfrm>
        </p:spPr>
        <p:txBody>
          <a:bodyPr>
            <a:normAutofit fontScale="92500" lnSpcReduction="10000"/>
          </a:bodyPr>
          <a:lstStyle/>
          <a:p>
            <a:r>
              <a:rPr lang="pt-BR" sz="3600" dirty="0"/>
              <a:t>Estudos mostram que existem nove prováveis áreas que afetam a maioria dos pacientes, nas quais podemos orientar nossos objetivos ;</a:t>
            </a:r>
          </a:p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F5AC97-93F6-478C-BE01-C73A2142A6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29284" y="3537816"/>
            <a:ext cx="4754880" cy="334157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000" dirty="0"/>
              <a:t>Embora possa haver fases no processo de recuperação em que é apropriado se concentrar nas deficiências, a maioria das metas escolhidas (para pessoas com </a:t>
            </a:r>
            <a:r>
              <a:rPr lang="pt-BR" sz="2000" dirty="0" err="1"/>
              <a:t>LEAs</a:t>
            </a:r>
            <a:r>
              <a:rPr lang="pt-BR" sz="2000" dirty="0"/>
              <a:t>) precisam envolver conteúdos mais reais. </a:t>
            </a:r>
          </a:p>
          <a:p>
            <a:pPr marL="0" indent="0">
              <a:buNone/>
            </a:pPr>
            <a:r>
              <a:rPr lang="pt-BR" sz="2400" dirty="0"/>
              <a:t>1. questões domésticas;</a:t>
            </a:r>
          </a:p>
          <a:p>
            <a:pPr marL="0" indent="0">
              <a:buNone/>
            </a:pPr>
            <a:r>
              <a:rPr lang="pt-BR" sz="2400" dirty="0"/>
              <a:t>2. cuidados pessoais;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C4D43326-65D7-402F-B121-7C7331E4DC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3608526"/>
            <a:ext cx="4754880" cy="33415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400" dirty="0"/>
              <a:t>3. </a:t>
            </a:r>
            <a:r>
              <a:rPr lang="pt-BR" sz="2400" dirty="0" err="1"/>
              <a:t>lazer,passatempo</a:t>
            </a:r>
            <a:r>
              <a:rPr lang="pt-BR" sz="2400" dirty="0"/>
              <a:t> e interesses;</a:t>
            </a:r>
          </a:p>
          <a:p>
            <a:pPr marL="0" indent="0">
              <a:buNone/>
            </a:pPr>
            <a:r>
              <a:rPr lang="pt-BR" sz="2400" dirty="0"/>
              <a:t>4. trabalho;</a:t>
            </a:r>
          </a:p>
          <a:p>
            <a:pPr marL="0" indent="0">
              <a:buNone/>
            </a:pPr>
            <a:r>
              <a:rPr lang="pt-BR" sz="2400" dirty="0"/>
              <a:t>5. relacionamento com o parceiro;</a:t>
            </a:r>
          </a:p>
          <a:p>
            <a:pPr marL="0" indent="0">
              <a:buNone/>
            </a:pPr>
            <a:r>
              <a:rPr lang="pt-BR" sz="2400" dirty="0"/>
              <a:t>6. Vida familiar;</a:t>
            </a:r>
          </a:p>
          <a:p>
            <a:pPr marL="0" indent="0">
              <a:buNone/>
            </a:pPr>
            <a:r>
              <a:rPr lang="pt-BR" sz="2400" dirty="0"/>
              <a:t>7. amigos;</a:t>
            </a:r>
          </a:p>
          <a:p>
            <a:pPr marL="0" indent="0">
              <a:buNone/>
            </a:pPr>
            <a:r>
              <a:rPr lang="pt-BR" sz="2400" dirty="0"/>
              <a:t>8. Crenças e religião;</a:t>
            </a:r>
          </a:p>
          <a:p>
            <a:pPr marL="0" indent="0">
              <a:buNone/>
            </a:pPr>
            <a:r>
              <a:rPr lang="pt-BR" sz="2400" dirty="0"/>
              <a:t>9. finanças pessoais.</a:t>
            </a:r>
          </a:p>
          <a:p>
            <a:endParaRPr lang="pt-BR" dirty="0"/>
          </a:p>
        </p:txBody>
      </p:sp>
      <p:pic>
        <p:nvPicPr>
          <p:cNvPr id="5" name="Imagem 4" descr="Pessoas sentadas ao redor de uma mesa&#10;&#10;Descrição gerada automaticamente com confiança média">
            <a:extLst>
              <a:ext uri="{FF2B5EF4-FFF2-40B4-BE49-F238E27FC236}">
                <a16:creationId xmlns:a16="http://schemas.microsoft.com/office/drawing/2014/main" id="{790EB793-9514-4853-87EE-FB8CD7D7C0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7432" y="4605909"/>
            <a:ext cx="27432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983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31D190-D735-4FEA-9E3D-CBBA38169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 intervenção tentaremos? Precisamos formular a escolha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5DE8C9-78BB-4CB2-A899-F02D93756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/>
              <a:t>1. restaurar a função perdida; </a:t>
            </a:r>
          </a:p>
          <a:p>
            <a:pPr algn="just"/>
            <a:r>
              <a:rPr lang="pt-BR" sz="2800" dirty="0"/>
              <a:t>2. encorajar a reorganização anatômica;</a:t>
            </a:r>
          </a:p>
          <a:p>
            <a:pPr algn="just"/>
            <a:r>
              <a:rPr lang="pt-BR" sz="2800" dirty="0"/>
              <a:t>3. ajudar o paciente a usar suas habilidades residuais de forma mais eficiente;</a:t>
            </a:r>
          </a:p>
          <a:p>
            <a:pPr algn="just"/>
            <a:r>
              <a:rPr lang="pt-BR" sz="2800" dirty="0"/>
              <a:t>4. ajudá-lo a encontrar meios alternativos para sua adaptação funcional;</a:t>
            </a:r>
          </a:p>
          <a:p>
            <a:pPr algn="just"/>
            <a:r>
              <a:rPr lang="pt-BR" sz="2800" dirty="0"/>
              <a:t>5. modificar o ambiente para contornar os problemas, ou usar uma combinação dessas abordagens.</a:t>
            </a:r>
          </a:p>
        </p:txBody>
      </p:sp>
    </p:spTree>
    <p:extLst>
      <p:ext uri="{BB962C8B-B14F-4D97-AF65-F5344CB8AC3E}">
        <p14:creationId xmlns:p14="http://schemas.microsoft.com/office/powerpoint/2010/main" val="2167657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8FC0A2-A10F-4559-8009-E4D783E32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 evidências existem: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4620A2-01EA-4A75-AE53-E78C063FC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100"/>
            <a:ext cx="10515600" cy="43513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800" b="1" dirty="0"/>
              <a:t>Evidências de plasticidade neural: </a:t>
            </a:r>
            <a:r>
              <a:rPr lang="pt-BR" sz="2800" dirty="0"/>
              <a:t>Robertson e </a:t>
            </a:r>
            <a:r>
              <a:rPr lang="pt-BR" sz="2800" dirty="0" err="1"/>
              <a:t>Murre</a:t>
            </a:r>
            <a:r>
              <a:rPr lang="pt-BR" sz="2800" dirty="0"/>
              <a:t> (1999) argumentaram que a reabilitação podia promover reconexões em circuitos neurais danificados.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800" dirty="0"/>
              <a:t>uma perda de conectividade pequena tende a levar à recuperação autônoma, enquanto uma perda grande levará à perda permanente da função.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800" dirty="0"/>
              <a:t>Inferimos que intervenções orientadas à “restauração da função” podem ser benéficas para pessoas com lesões relativamente pequenas, enquanto “abordagens compensatórias” provavelmente serão úteis em pessoas com lesões extensas.</a:t>
            </a:r>
          </a:p>
        </p:txBody>
      </p:sp>
    </p:spTree>
    <p:extLst>
      <p:ext uri="{BB962C8B-B14F-4D97-AF65-F5344CB8AC3E}">
        <p14:creationId xmlns:p14="http://schemas.microsoft.com/office/powerpoint/2010/main" val="1869825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1686" y="195980"/>
            <a:ext cx="9805481" cy="1325563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>
                <a:solidFill>
                  <a:srgbClr val="0074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CENTRO UNIVERSITÁRIO APPARECIDO DOS SANTOS</a:t>
            </a:r>
            <a:br>
              <a:rPr lang="pt-BR" sz="2800" b="1" dirty="0">
                <a:solidFill>
                  <a:srgbClr val="00744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b="1" dirty="0" smtClean="0">
                <a:solidFill>
                  <a:srgbClr val="0074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UNICEPLAC</a:t>
            </a:r>
            <a:endParaRPr lang="pt-BR" sz="2800" b="1" dirty="0">
              <a:solidFill>
                <a:srgbClr val="0074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 de Texto 33"/>
          <p:cNvSpPr txBox="1">
            <a:spLocks noChangeArrowheads="1"/>
          </p:cNvSpPr>
          <p:nvPr/>
        </p:nvSpPr>
        <p:spPr bwMode="auto">
          <a:xfrm>
            <a:off x="2943922" y="3010833"/>
            <a:ext cx="5633733" cy="3512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R="240665" algn="just">
              <a:spcAft>
                <a:spcPts val="0"/>
              </a:spcAft>
              <a:tabLst>
                <a:tab pos="3690620" algn="l"/>
              </a:tabLst>
            </a:pPr>
            <a:r>
              <a:rPr lang="pt-BR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M528f</a:t>
            </a:r>
            <a:endParaRPr lang="pt-BR" sz="16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R="240665" algn="just">
              <a:spcAft>
                <a:spcPts val="0"/>
              </a:spcAft>
              <a:tabLst>
                <a:tab pos="3690620" algn="l"/>
              </a:tabLst>
            </a:pPr>
            <a:r>
              <a:rPr lang="pt-BR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pt-BR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40665" algn="just">
              <a:spcAft>
                <a:spcPts val="0"/>
              </a:spcAft>
              <a:tabLst>
                <a:tab pos="900430" algn="l"/>
                <a:tab pos="990600" algn="l"/>
                <a:tab pos="3690620" algn="l"/>
              </a:tabLst>
            </a:pPr>
            <a:r>
              <a:rPr lang="pt-BR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Melo, </a:t>
            </a:r>
            <a:r>
              <a:rPr lang="pt-BR" sz="16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Narjara</a:t>
            </a:r>
            <a:r>
              <a:rPr lang="pt-BR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t-BR" sz="16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Tamyres</a:t>
            </a:r>
            <a:r>
              <a:rPr lang="pt-BR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Pedrosa</a:t>
            </a:r>
            <a:r>
              <a:rPr lang="pt-PT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pt-BR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40665" algn="just">
              <a:spcAft>
                <a:spcPts val="0"/>
              </a:spcAft>
              <a:tabLst>
                <a:tab pos="900430" algn="l"/>
                <a:tab pos="990600" algn="l"/>
                <a:tab pos="3690620" algn="l"/>
              </a:tabLst>
            </a:pPr>
            <a:r>
              <a:rPr lang="pt-PT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pt-BR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40665" algn="just" defTabSz="179388">
              <a:spcAft>
                <a:spcPts val="0"/>
              </a:spcAft>
              <a:tabLst>
                <a:tab pos="900113" algn="l"/>
                <a:tab pos="1981200" algn="l"/>
                <a:tab pos="2876550" algn="l"/>
              </a:tabLst>
            </a:pPr>
            <a:r>
              <a:rPr lang="pt-BR" sz="1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Fundamentos teóricos e modelos conceituais para a prática da reabilitação neuropsicológica interdisciplinar</a:t>
            </a:r>
            <a:r>
              <a:rPr lang="pt-BR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pt-PT" sz="1600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Gama, DF: UNICEPLAC, 2022.</a:t>
            </a:r>
            <a:endParaRPr lang="pt-BR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40665" indent="180340" algn="just">
              <a:spcAft>
                <a:spcPts val="0"/>
              </a:spcAft>
              <a:tabLst>
                <a:tab pos="900430" algn="l"/>
                <a:tab pos="3690620" algn="l"/>
              </a:tabLst>
            </a:pPr>
            <a:r>
              <a:rPr lang="x-none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pt-BR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40665" algn="just">
              <a:spcAft>
                <a:spcPts val="0"/>
              </a:spcAft>
              <a:tabLst>
                <a:tab pos="900430" algn="l"/>
                <a:tab pos="3690620" algn="l"/>
              </a:tabLst>
            </a:pPr>
            <a:r>
              <a:rPr lang="pt-BR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22 </a:t>
            </a:r>
            <a:r>
              <a:rPr lang="pt-BR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p.  </a:t>
            </a:r>
            <a:endParaRPr lang="pt-BR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40665" indent="180340" algn="just">
              <a:spcAft>
                <a:spcPts val="0"/>
              </a:spcAft>
              <a:tabLst>
                <a:tab pos="900430" algn="l"/>
                <a:tab pos="3690620" algn="l"/>
              </a:tabLst>
            </a:pPr>
            <a:r>
              <a:rPr lang="pt-BR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 </a:t>
            </a:r>
            <a:endParaRPr lang="pt-BR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  <a:tab pos="3690620" algn="l"/>
              </a:tabLst>
            </a:pPr>
            <a:r>
              <a:rPr lang="pt-PT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Reabilitação neuropscológica. </a:t>
            </a:r>
            <a:r>
              <a:rPr lang="pt-PT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</a:t>
            </a:r>
            <a:r>
              <a:rPr lang="pt-BR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Neuropsicologia</a:t>
            </a:r>
            <a:r>
              <a:rPr lang="pt-PT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pt-PT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 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</a:rPr>
              <a:t>Psicologia. </a:t>
            </a:r>
            <a:r>
              <a:rPr lang="pt-PT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I. Título.</a:t>
            </a:r>
            <a:endParaRPr lang="pt-BR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29030" marR="240665" algn="r">
              <a:spcAft>
                <a:spcPts val="600"/>
              </a:spcAft>
              <a:tabLst>
                <a:tab pos="900430" algn="l"/>
                <a:tab pos="990600" algn="l"/>
                <a:tab pos="1530350" algn="l"/>
                <a:tab pos="3690620" algn="l"/>
              </a:tabLst>
            </a:pPr>
            <a:endParaRPr lang="pt-PT" sz="10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129030" marR="240665" algn="r">
              <a:spcAft>
                <a:spcPts val="600"/>
              </a:spcAft>
              <a:tabLst>
                <a:tab pos="900430" algn="l"/>
                <a:tab pos="990600" algn="l"/>
                <a:tab pos="1530350" algn="l"/>
                <a:tab pos="3690620" algn="l"/>
              </a:tabLst>
            </a:pPr>
            <a:r>
              <a:rPr lang="pt-PT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CDU</a:t>
            </a:r>
            <a:r>
              <a:rPr lang="pt-PT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pt-BR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159.9</a:t>
            </a:r>
            <a:endParaRPr lang="pt-BR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40665">
              <a:spcAft>
                <a:spcPts val="0"/>
              </a:spcAft>
              <a:tabLst>
                <a:tab pos="990600" algn="l"/>
                <a:tab pos="3690620" algn="l"/>
              </a:tabLst>
            </a:pPr>
            <a:r>
              <a:rPr lang="pt-BR" sz="1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R="240665">
              <a:spcAft>
                <a:spcPts val="0"/>
              </a:spcAft>
              <a:tabLst>
                <a:tab pos="990600" algn="l"/>
                <a:tab pos="3690620" algn="l"/>
              </a:tabLst>
            </a:pPr>
            <a:r>
              <a:rPr lang="pt-BR" sz="1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R="240665">
              <a:spcAft>
                <a:spcPts val="0"/>
              </a:spcAft>
              <a:tabLst>
                <a:tab pos="990600" algn="l"/>
                <a:tab pos="3690620" algn="l"/>
              </a:tabLst>
            </a:pPr>
            <a:r>
              <a:rPr lang="pt-BR" sz="1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R="240665">
              <a:spcAft>
                <a:spcPts val="0"/>
              </a:spcAft>
              <a:tabLst>
                <a:tab pos="990600" algn="l"/>
                <a:tab pos="3690620" algn="l"/>
              </a:tabLst>
            </a:pPr>
            <a:r>
              <a:rPr lang="pt-BR" sz="1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t-B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113083" y="2533294"/>
            <a:ext cx="5464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Dados Internacionais de Catalogação na Publicação (CIP)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55535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EF1977-CDB1-4A90-ACAB-68A544394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 devemos avaliar os resultados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9B3E91-E262-4E10-86D9-B5A66E78A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600" dirty="0"/>
              <a:t>Medidas de resultados diretas, que abarcavam:</a:t>
            </a:r>
          </a:p>
          <a:p>
            <a:r>
              <a:rPr lang="pt-BR" sz="2600" dirty="0"/>
              <a:t>a) atividades da vida diária (</a:t>
            </a:r>
            <a:r>
              <a:rPr lang="pt-BR" sz="2600" dirty="0" err="1"/>
              <a:t>AVDs</a:t>
            </a:r>
            <a:r>
              <a:rPr lang="pt-BR" sz="2600" dirty="0"/>
              <a:t>);</a:t>
            </a:r>
          </a:p>
          <a:p>
            <a:r>
              <a:rPr lang="pt-BR" sz="2600" dirty="0"/>
              <a:t>b) resultados (a longo prazo) expressos no restabelecimento da deficiência (capacidade para realizar uma atividade na forma ou dentro do intervalo considerado normal para um ser humano);</a:t>
            </a:r>
          </a:p>
          <a:p>
            <a:r>
              <a:rPr lang="pt-BR" sz="2600" dirty="0"/>
              <a:t>c) restabelecimento da deficiência psicológica, fisiológica ou da estrutura anatômica;</a:t>
            </a:r>
          </a:p>
          <a:p>
            <a:r>
              <a:rPr lang="pt-BR" sz="2600" dirty="0"/>
              <a:t>d) independência nos relacionamentos sociais, vida familiar, satisfação; (qualidade de vida) estresse, entre outros;</a:t>
            </a:r>
          </a:p>
          <a:p>
            <a:r>
              <a:rPr lang="pt-BR" sz="2600" dirty="0"/>
              <a:t>e) atividade produtiva e melhora financeira.</a:t>
            </a:r>
          </a:p>
        </p:txBody>
      </p:sp>
    </p:spTree>
    <p:extLst>
      <p:ext uri="{BB962C8B-B14F-4D97-AF65-F5344CB8AC3E}">
        <p14:creationId xmlns:p14="http://schemas.microsoft.com/office/powerpoint/2010/main" val="1888345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F4C7DB-68C0-46FE-AF80-DCFCC2116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B28753-73F1-4307-AB31-6044E3E4A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2. Medidas de resultados intermediárias:</a:t>
            </a:r>
          </a:p>
          <a:p>
            <a:r>
              <a:rPr lang="pt-BR" sz="2800" dirty="0"/>
              <a:t>São as medidas do funcionamento </a:t>
            </a:r>
            <a:r>
              <a:rPr lang="pt-BR" sz="2800" dirty="0" err="1"/>
              <a:t>cognitivo,obtidas</a:t>
            </a:r>
            <a:r>
              <a:rPr lang="pt-BR" sz="2800" dirty="0"/>
              <a:t> através do uso de baterias de testes neuropsicológicos ou cognitivos considerados para avaliar a função cerebral.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70906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917680-1358-481B-88B6-85918B9B1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Acompanhamento longitudinal da intervenção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AEB493-FCBB-4634-AF5F-205BE7B72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49424"/>
            <a:ext cx="9720073" cy="402336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800" dirty="0"/>
              <a:t>Alguns programas de RN fazem o seguimento através de medidas de acompanhamento semanal, outros em períodos mais longos, como a cada seis meses.</a:t>
            </a:r>
          </a:p>
        </p:txBody>
      </p:sp>
    </p:spTree>
    <p:extLst>
      <p:ext uri="{BB962C8B-B14F-4D97-AF65-F5344CB8AC3E}">
        <p14:creationId xmlns:p14="http://schemas.microsoft.com/office/powerpoint/2010/main" val="31052695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C46336-83F8-495D-A68F-099CA7300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2D88BE-1CFD-4147-9318-9EA141296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dirty="0">
                <a:latin typeface="Arial" panose="020B0604020202020204" pitchFamily="34" charset="0"/>
                <a:ea typeface="Times New Roman" panose="02020603050405020304" pitchFamily="18" charset="0"/>
              </a:rPr>
              <a:t>C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olaboradores, A.J. E. (2012). </a:t>
            </a:r>
            <a:r>
              <a:rPr lang="pt-BR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Reabilitação Neuropsicológica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[Minha Biblioteca]. Retirado de https://integrada.minhabiblioteca.com.br/#/books/9788536327075/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2090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525823-1BBE-4DA8-94AC-79F69EFB0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D9492D-B169-4FD6-A116-758B71BAA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CA824C2-0E02-431A-8E0D-278946C1A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1716505"/>
            <a:ext cx="2979961" cy="443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637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2DE36C-6099-4072-AFDD-402683C9F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modelo de reabilitação compreensiva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38C2EA-BDB8-49AD-9BFD-BDAEB051D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/>
              <a:t>Nesta etapa discutiremos os seguintes temas: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/>
              <a:t>paciente e família, personalidade </a:t>
            </a:r>
            <a:r>
              <a:rPr lang="pt-BR" sz="2800" dirty="0" err="1"/>
              <a:t>pré</a:t>
            </a:r>
            <a:r>
              <a:rPr lang="pt-BR" sz="2800" dirty="0"/>
              <a:t> -mórbida, estilo de vida, natureza da lesão cerebral, problemas atuais (decorrentes do acometimento) e as teorias da recuperação.</a:t>
            </a:r>
          </a:p>
        </p:txBody>
      </p:sp>
      <p:pic>
        <p:nvPicPr>
          <p:cNvPr id="5" name="Imagem 4" descr="Pessoas ao redor de uma mesa&#10;&#10;Descrição gerada automaticamente com confiança baixa">
            <a:extLst>
              <a:ext uri="{FF2B5EF4-FFF2-40B4-BE49-F238E27FC236}">
                <a16:creationId xmlns:a16="http://schemas.microsoft.com/office/drawing/2014/main" id="{AD03526B-F49F-49AC-ACE8-CDC3A248D2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7732294" y="4190351"/>
            <a:ext cx="4296953" cy="2863516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30B965DF-2E13-4566-8DCB-A34D99E5D0BB}"/>
              </a:ext>
            </a:extLst>
          </p:cNvPr>
          <p:cNvSpPr txBox="1"/>
          <p:nvPr/>
        </p:nvSpPr>
        <p:spPr>
          <a:xfrm>
            <a:off x="7732294" y="6644978"/>
            <a:ext cx="41188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>
                <a:hlinkClick r:id="rId3" tooltip="http://www.emserh.ma.gov.br/governador-entrega-centro-especializado-em-reabilitacao-na-cidade-operaria/"/>
              </a:rPr>
              <a:t>Esta Foto</a:t>
            </a:r>
            <a:r>
              <a:rPr lang="pt-BR" sz="900"/>
              <a:t> de Autor Desconhecido está licenciado em </a:t>
            </a:r>
            <a:r>
              <a:rPr lang="pt-BR" sz="900">
                <a:hlinkClick r:id="rId4" tooltip="https://creativecommons.org/licenses/by/3.0/"/>
              </a:rPr>
              <a:t>CC BY</a:t>
            </a:r>
            <a:endParaRPr lang="pt-BR" sz="900"/>
          </a:p>
        </p:txBody>
      </p:sp>
    </p:spTree>
    <p:extLst>
      <p:ext uri="{BB962C8B-B14F-4D97-AF65-F5344CB8AC3E}">
        <p14:creationId xmlns:p14="http://schemas.microsoft.com/office/powerpoint/2010/main" val="2731189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CE6D21-8BEB-44F2-AE19-E33BD234C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Paciente e família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5B21E7-6E65-46C9-B9D4-7BF61880F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274" y="1417320"/>
            <a:ext cx="9720073" cy="402336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O processo se inicia com a entrevista do paciente e do familiar, o intuito é colher as primeiras informações referentes ao problema, aspectos de personalidade </a:t>
            </a:r>
            <a:r>
              <a:rPr lang="pt-BR" sz="2800" dirty="0" err="1"/>
              <a:t>pré</a:t>
            </a:r>
            <a:r>
              <a:rPr lang="pt-BR" sz="2800" dirty="0"/>
              <a:t>-mórbida e estilo de vida do paciente, além de conhecer suas expectativas em relação ao tratamento que será oferecido.</a:t>
            </a:r>
          </a:p>
        </p:txBody>
      </p:sp>
      <p:pic>
        <p:nvPicPr>
          <p:cNvPr id="5" name="Imagem 4" descr="Pessoas sentadas ao redor de uma mesa&#10;&#10;Descrição gerada automaticamente">
            <a:extLst>
              <a:ext uri="{FF2B5EF4-FFF2-40B4-BE49-F238E27FC236}">
                <a16:creationId xmlns:a16="http://schemas.microsoft.com/office/drawing/2014/main" id="{14FE6E31-D69F-42A8-8F82-595B88524A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2810" y="491983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934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00A1BE-6AF9-4784-9393-C87581EC7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6A95D62-6BD8-4CB2-BC1D-084FA9376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BR" sz="2800" dirty="0"/>
              <a:t>O termo recuperação pode ter diversos significados, desde uma completa recuperação da lesão cerebral (situação quase impossível para vítimas de LEA- lesão encefálica adquirida- moderadas a graves) até a diminuição do comprometimento devido à adaptação funcional (geralmente propicia da através da reabilitação).</a:t>
            </a:r>
          </a:p>
        </p:txBody>
      </p:sp>
    </p:spTree>
    <p:extLst>
      <p:ext uri="{BB962C8B-B14F-4D97-AF65-F5344CB8AC3E}">
        <p14:creationId xmlns:p14="http://schemas.microsoft.com/office/powerpoint/2010/main" val="3385961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A2FC98-D5B8-45C3-933F-EE73F39B2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Personalidade </a:t>
            </a:r>
            <a:r>
              <a:rPr lang="pt-BR" dirty="0" err="1"/>
              <a:t>pré</a:t>
            </a:r>
            <a:r>
              <a:rPr lang="pt-BR" dirty="0"/>
              <a:t>-mórbida e estilo de vida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68F339B-8689-4B7C-8BD5-211531818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1850571"/>
            <a:ext cx="9720073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800" dirty="0"/>
              <a:t>Instrumentos que comparem características de comportamento </a:t>
            </a:r>
            <a:r>
              <a:rPr lang="pt-BR" sz="2800" dirty="0" err="1"/>
              <a:t>pré</a:t>
            </a:r>
            <a:r>
              <a:rPr lang="pt-BR" sz="2800" dirty="0"/>
              <a:t> e pós-mórbido.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 err="1"/>
              <a:t>Brain</a:t>
            </a:r>
            <a:r>
              <a:rPr lang="pt-BR" sz="2800" dirty="0"/>
              <a:t> </a:t>
            </a:r>
            <a:r>
              <a:rPr lang="pt-BR" sz="2800" dirty="0" err="1"/>
              <a:t>Injury</a:t>
            </a:r>
            <a:r>
              <a:rPr lang="pt-BR" sz="2800" dirty="0"/>
              <a:t> Community </a:t>
            </a:r>
            <a:r>
              <a:rPr lang="pt-BR" sz="2800" dirty="0" err="1"/>
              <a:t>Rehabilitation</a:t>
            </a:r>
            <a:r>
              <a:rPr lang="pt-BR" sz="2800" dirty="0"/>
              <a:t> </a:t>
            </a:r>
            <a:r>
              <a:rPr lang="pt-BR" sz="2800" dirty="0" err="1"/>
              <a:t>Outcomes</a:t>
            </a:r>
            <a:r>
              <a:rPr lang="pt-BR" sz="2800" dirty="0"/>
              <a:t> ou o </a:t>
            </a:r>
            <a:r>
              <a:rPr lang="pt-BR" sz="2800" dirty="0" err="1"/>
              <a:t>European</a:t>
            </a:r>
            <a:r>
              <a:rPr lang="pt-BR" sz="2800" dirty="0"/>
              <a:t> </a:t>
            </a:r>
            <a:r>
              <a:rPr lang="pt-BR" sz="2800" dirty="0" err="1"/>
              <a:t>Brain</a:t>
            </a:r>
            <a:r>
              <a:rPr lang="pt-BR" sz="2800" dirty="0"/>
              <a:t> </a:t>
            </a:r>
            <a:r>
              <a:rPr lang="pt-BR" sz="2800" dirty="0" err="1"/>
              <a:t>Injury</a:t>
            </a:r>
            <a:r>
              <a:rPr lang="pt-BR" sz="2800" dirty="0"/>
              <a:t> </a:t>
            </a:r>
            <a:r>
              <a:rPr lang="pt-BR" sz="2800" dirty="0" err="1"/>
              <a:t>Questionnaire</a:t>
            </a:r>
            <a:r>
              <a:rPr lang="pt-BR" sz="2800" dirty="0"/>
              <a:t> (EBIQ).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A informação pode ser complementada com questionários ou escalas que avaliem os sintomas experimentados pelo paciente no último mês.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Uma entrevista clínica levantando informação sobre crenças </a:t>
            </a:r>
            <a:r>
              <a:rPr lang="pt-BR" sz="2800" dirty="0" err="1"/>
              <a:t>pré-lesão</a:t>
            </a:r>
            <a:r>
              <a:rPr lang="pt-BR" sz="2800" dirty="0"/>
              <a:t>, valores, nível cultural e objetivos do paciente e familiares também são importantes de registrar nessa entrevista.</a:t>
            </a:r>
          </a:p>
        </p:txBody>
      </p:sp>
    </p:spTree>
    <p:extLst>
      <p:ext uri="{BB962C8B-B14F-4D97-AF65-F5344CB8AC3E}">
        <p14:creationId xmlns:p14="http://schemas.microsoft.com/office/powerpoint/2010/main" val="59913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380D03-7393-44AE-BCC3-4DD97B508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 da lesão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1A909B-490A-4A7A-B2DC-C9FED6E36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dirty="0"/>
              <a:t>trauma – devido a ferimentos na cabeça ou danos pós-cirúrgicos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/>
              <a:t>acidente vascular (derrame ou hemorragia </a:t>
            </a:r>
            <a:r>
              <a:rPr lang="pt-BR" dirty="0" err="1"/>
              <a:t>subaracnoide</a:t>
            </a:r>
            <a:r>
              <a:rPr lang="pt-BR" dirty="0"/>
              <a:t>);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err="1"/>
              <a:t>anóxia</a:t>
            </a:r>
            <a:r>
              <a:rPr lang="pt-BR" dirty="0"/>
              <a:t> cerebral;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/>
              <a:t>insultos tóxicos ou metabólicos;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/>
              <a:t>Infecção (p.ex., </a:t>
            </a:r>
            <a:r>
              <a:rPr lang="pt-BR" dirty="0" err="1"/>
              <a:t>menincite</a:t>
            </a:r>
            <a:r>
              <a:rPr lang="pt-BR" dirty="0"/>
              <a:t>, cefalite) ou outros tipos de inflamações.</a:t>
            </a:r>
          </a:p>
        </p:txBody>
      </p:sp>
      <p:pic>
        <p:nvPicPr>
          <p:cNvPr id="5" name="Imagem 4" descr="Uma imagem contendo animal&#10;&#10;Descrição gerada automaticamente">
            <a:extLst>
              <a:ext uri="{FF2B5EF4-FFF2-40B4-BE49-F238E27FC236}">
                <a16:creationId xmlns:a16="http://schemas.microsoft.com/office/drawing/2014/main" id="{DC86891E-8416-47D8-8EB3-FA3C59E385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512" y="34175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002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4EA260-43F0-422D-B3F9-259F9D268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Problemas atuais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89A40E-17AF-4F85-A577-EDC587AEB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O delineamento da queixa, além de ser informativo, é relevante por diversos motivos, servem como linha de base para monitorar as atitudes do paciente e seus familiares.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Essas informações são de utilidade para a equipe que analisará se a queixa tem mais conteúdo cognitivo, funcional, social, físico ou uma combinação de fatores.</a:t>
            </a:r>
          </a:p>
        </p:txBody>
      </p:sp>
    </p:spTree>
    <p:extLst>
      <p:ext uri="{BB962C8B-B14F-4D97-AF65-F5344CB8AC3E}">
        <p14:creationId xmlns:p14="http://schemas.microsoft.com/office/powerpoint/2010/main" val="42872173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173</TotalTime>
  <Words>1206</Words>
  <Application>Microsoft Office PowerPoint</Application>
  <PresentationFormat>Widescreen</PresentationFormat>
  <Paragraphs>100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30" baseType="lpstr">
      <vt:lpstr>Arial</vt:lpstr>
      <vt:lpstr>Times New Roman</vt:lpstr>
      <vt:lpstr>Tw Cen MT</vt:lpstr>
      <vt:lpstr>Tw Cen MT Condensed</vt:lpstr>
      <vt:lpstr>Wingdings</vt:lpstr>
      <vt:lpstr>Wingdings 3</vt:lpstr>
      <vt:lpstr>Integral</vt:lpstr>
      <vt:lpstr>Fundamentos teóricos e modelos conceituais para a prática da reabilitação neuropsicológica interdisciplinar</vt:lpstr>
      <vt:lpstr>CENTRO UNIVERSITÁRIO APPARECIDO DOS SANTOS - UNICEPLAC</vt:lpstr>
      <vt:lpstr>Apresentação do PowerPoint</vt:lpstr>
      <vt:lpstr>O modelo de reabilitação compreensiva</vt:lpstr>
      <vt:lpstr>Paciente e família </vt:lpstr>
      <vt:lpstr>Apresentação do PowerPoint</vt:lpstr>
      <vt:lpstr>Personalidade pré-mórbida e estilo de vida</vt:lpstr>
      <vt:lpstr>Tipo da lesão</vt:lpstr>
      <vt:lpstr>Problemas atuais</vt:lpstr>
      <vt:lpstr>II Etapa do modelo compreensivo de RC</vt:lpstr>
      <vt:lpstr>Apresentação do PowerPoint</vt:lpstr>
      <vt:lpstr>Modelo de avaliação Neuropsicológica</vt:lpstr>
      <vt:lpstr>Apresentação do PowerPoint</vt:lpstr>
      <vt:lpstr>Etapa do Modelo Compreensivo RD</vt:lpstr>
      <vt:lpstr>Negociação de metas</vt:lpstr>
      <vt:lpstr>Negociação de metas</vt:lpstr>
      <vt:lpstr>Onde focar a intervenção deficiências, incapacidades ou desvantagens?</vt:lpstr>
      <vt:lpstr>Que intervenção tentaremos? Precisamos formular a escolha</vt:lpstr>
      <vt:lpstr>Que evidências existem:</vt:lpstr>
      <vt:lpstr>Como devemos avaliar os resultados</vt:lpstr>
      <vt:lpstr>Apresentação do PowerPoint</vt:lpstr>
      <vt:lpstr>Acompanhamento longitudinal da intervenção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teóricos e modelos conceituais para a prática da reabilitação neuropsicológica interdisciplinar</dc:title>
  <dc:creator>Narjara Pedrosa</dc:creator>
  <cp:lastModifiedBy>Tatiane Dias Melo</cp:lastModifiedBy>
  <cp:revision>5</cp:revision>
  <cp:lastPrinted>2023-03-14T14:02:13Z</cp:lastPrinted>
  <dcterms:created xsi:type="dcterms:W3CDTF">2021-08-05T10:14:58Z</dcterms:created>
  <dcterms:modified xsi:type="dcterms:W3CDTF">2023-03-14T14:02:26Z</dcterms:modified>
</cp:coreProperties>
</file>